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3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77" d="100"/>
          <a:sy n="77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Voting Population</c:v>
                </c:pt>
              </c:strCache>
            </c:strRef>
          </c:tx>
          <c:cat>
            <c:strRef>
              <c:f>Sheet1!$A$2:$A$5</c:f>
              <c:strCache>
                <c:ptCount val="2"/>
                <c:pt idx="0">
                  <c:v>Non-Voters</c:v>
                </c:pt>
                <c:pt idx="1">
                  <c:v>Voters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0152887139108"/>
          <c:y val="0.579527559055118"/>
          <c:w val="0.226930446194226"/>
          <c:h val="0.1341948818897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E2F8-3620-47AF-B2D6-318BDCF1EA1E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68BF-487E-4B7C-82DA-086D4C57E55B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PRliverpool.htm?menu=peterloo" TargetMode="External"/><Relationship Id="rId4" Type="http://schemas.openxmlformats.org/officeDocument/2006/relationships/hyperlink" Target="http://www.spartacus.schoolnet.co.uk/PRsidmouth.htm?menu=peterloo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tacus.schoolnet.co.uk/PR1832.htm?menu=peterloo" TargetMode="Externa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islation.gov.uk/aep/Cha2/31/2/contents" TargetMode="External"/><Relationship Id="rId3" Type="http://schemas.openxmlformats.org/officeDocument/2006/relationships/hyperlink" Target="http://www.historyhome.co.uk/peel/cornlaws/aclargue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tacus.schoolnet.co.uk/PRsize.htm?menu=peterloo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loomassacre.org/history.html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tacus.schoolnet.co.uk/PRdeaths.htm?menu=peterlo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tacus.schoolnet.co.uk/PRtyas.htm?menu=peterloo" TargetMode="External"/><Relationship Id="rId4" Type="http://schemas.openxmlformats.org/officeDocument/2006/relationships/hyperlink" Target="http://www.spartacus.schoolnet.co.uk/PRshelley.htm?menu=peterloo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tacus.schoolnet.co.uk/PRcarlile.htm?menu=peterlo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Peterloo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Massacre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 Aneesh Gowri</a:t>
            </a:r>
          </a:p>
          <a:p>
            <a:r>
              <a:rPr lang="en-US" dirty="0" smtClean="0"/>
              <a:t>Period 3 </a:t>
            </a:r>
            <a:r>
              <a:rPr lang="en-US" dirty="0" err="1" smtClean="0"/>
              <a:t>Kinberg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2667000" cy="33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2666999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94586"/>
            <a:ext cx="4010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9525"/>
            <a:ext cx="366972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66601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3" y="0"/>
            <a:ext cx="2800350" cy="17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78333" y="21609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12745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nry Addington, Lord Sidmouth : Bi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52400"/>
            <a:ext cx="15621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3836"/>
            <a:ext cx="3257757" cy="4051437"/>
          </a:xfrm>
        </p:spPr>
        <p:txBody>
          <a:bodyPr>
            <a:noAutofit/>
          </a:bodyPr>
          <a:lstStyle/>
          <a:p>
            <a:r>
              <a:rPr lang="en-US" sz="2000" dirty="0" smtClean="0"/>
              <a:t>But the government tried to justify their actions</a:t>
            </a:r>
          </a:p>
          <a:p>
            <a:r>
              <a:rPr lang="en-US" sz="2000" dirty="0" smtClean="0"/>
              <a:t>They claimed that the magistrates were forced to act in the way that they did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Lord Liverpool's Reaction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Lord </a:t>
            </a:r>
            <a:r>
              <a:rPr lang="en-US" sz="2000" dirty="0" err="1" smtClean="0">
                <a:hlinkClick r:id="rId4"/>
              </a:rPr>
              <a:t>Sidmouth's</a:t>
            </a:r>
            <a:r>
              <a:rPr lang="en-US" sz="2000" dirty="0" smtClean="0">
                <a:hlinkClick r:id="rId4"/>
              </a:rPr>
              <a:t> Reaction 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667000"/>
            <a:ext cx="4686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9941"/>
            <a:ext cx="1428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963970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We Care?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Reform Bill of 1832: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800,000 men could vote. Parliamentary seats were more equally distributed (Big cities like Manchester were allowed more representatives than small towns). Also a national standard of currency was put in place 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Reactions to the </a:t>
            </a:r>
            <a:r>
              <a:rPr lang="en-US" sz="2000" dirty="0" err="1" smtClean="0">
                <a:hlinkClick r:id="rId2"/>
              </a:rPr>
              <a:t>Refrom</a:t>
            </a:r>
            <a:r>
              <a:rPr lang="en-US" sz="2000" dirty="0" smtClean="0">
                <a:hlinkClick r:id="rId2"/>
              </a:rPr>
              <a:t> Bill</a:t>
            </a:r>
            <a:endParaRPr lang="en-US" sz="2000" dirty="0" smtClean="0"/>
          </a:p>
          <a:p>
            <a:r>
              <a:rPr lang="en-US" sz="2000" dirty="0" smtClean="0"/>
              <a:t>The Corn Laws were repealed!</a:t>
            </a:r>
          </a:p>
          <a:p>
            <a:r>
              <a:rPr lang="en-US" sz="2000" dirty="0" smtClean="0"/>
              <a:t>Made way for </a:t>
            </a:r>
            <a:r>
              <a:rPr lang="en-US" sz="2000" b="1" dirty="0" smtClean="0">
                <a:solidFill>
                  <a:schemeClr val="bg1"/>
                </a:solidFill>
              </a:rPr>
              <a:t>Chartism</a:t>
            </a:r>
            <a:r>
              <a:rPr lang="en-US" sz="2000" dirty="0"/>
              <a:t>!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24" y="4038600"/>
            <a:ext cx="239125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1111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Cited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"The Age of George III." </a:t>
            </a:r>
            <a:r>
              <a:rPr lang="en-US" sz="2000" i="1" dirty="0"/>
              <a:t>The </a:t>
            </a:r>
            <a:r>
              <a:rPr lang="en-US" sz="2000" i="1" dirty="0" err="1"/>
              <a:t>Peterloo</a:t>
            </a:r>
            <a:r>
              <a:rPr lang="en-US" sz="2000" i="1" dirty="0"/>
              <a:t> Massacre, 16 </a:t>
            </a:r>
            <a:r>
              <a:rPr lang="en-US" sz="2000" i="1" dirty="0" smtClean="0"/>
              <a:t>	August </a:t>
            </a:r>
            <a:r>
              <a:rPr lang="en-US" sz="2000" i="1" dirty="0"/>
              <a:t>1819: Primary Sources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Web. 09 </a:t>
            </a:r>
            <a:r>
              <a:rPr lang="en-US" sz="2000" dirty="0" smtClean="0"/>
              <a:t>	Mar</a:t>
            </a:r>
            <a:r>
              <a:rPr lang="en-US" sz="2000" dirty="0"/>
              <a:t>. 2014.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Editors of </a:t>
            </a:r>
            <a:r>
              <a:rPr lang="en-US" sz="2000" dirty="0" err="1"/>
              <a:t>Encyclopædia</a:t>
            </a:r>
            <a:r>
              <a:rPr lang="en-US" sz="2000" dirty="0"/>
              <a:t> Britannica. "Corn Law </a:t>
            </a:r>
            <a:r>
              <a:rPr lang="en-US" sz="2000" dirty="0" smtClean="0"/>
              <a:t>	(</a:t>
            </a:r>
            <a:r>
              <a:rPr lang="en-US" sz="2000" dirty="0"/>
              <a:t>British History)." </a:t>
            </a:r>
            <a:r>
              <a:rPr lang="en-US" sz="2000" i="1" dirty="0"/>
              <a:t>Encyclopedia Britannica Online</a:t>
            </a:r>
            <a:r>
              <a:rPr lang="en-US" sz="2000" dirty="0"/>
              <a:t>. </a:t>
            </a:r>
            <a:r>
              <a:rPr lang="en-US" sz="2000" dirty="0" smtClean="0"/>
              <a:t>	Encyclopedia </a:t>
            </a:r>
            <a:r>
              <a:rPr lang="en-US" sz="2000" dirty="0"/>
              <a:t>Britannica, </a:t>
            </a:r>
            <a:r>
              <a:rPr lang="en-US" sz="2000" dirty="0" err="1"/>
              <a:t>n.d.</a:t>
            </a:r>
            <a:r>
              <a:rPr lang="en-US" sz="2000" dirty="0"/>
              <a:t> Web. 17 Mar. 2014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"</a:t>
            </a:r>
            <a:r>
              <a:rPr lang="en-US" sz="2000" dirty="0" err="1"/>
              <a:t>Glogster</a:t>
            </a:r>
            <a:r>
              <a:rPr lang="en-US" sz="2000" dirty="0"/>
              <a:t> Home Page." </a:t>
            </a:r>
            <a:r>
              <a:rPr lang="en-US" sz="2000" i="1" dirty="0" err="1"/>
              <a:t>Glogster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Web. 19 </a:t>
            </a:r>
            <a:r>
              <a:rPr lang="en-US" sz="2000" dirty="0" smtClean="0"/>
              <a:t>	Mar</a:t>
            </a:r>
            <a:r>
              <a:rPr lang="en-US" sz="2000" dirty="0"/>
              <a:t>. 2014. </a:t>
            </a:r>
          </a:p>
          <a:p>
            <a:pPr marL="0" indent="0">
              <a:buNone/>
            </a:pPr>
            <a:r>
              <a:rPr lang="en-US" sz="2000" dirty="0"/>
              <a:t>"Habeas Corpus Rights: United Kingdom." </a:t>
            </a:r>
            <a:r>
              <a:rPr lang="en-US" sz="2000" i="1" dirty="0"/>
              <a:t>Library of </a:t>
            </a:r>
            <a:r>
              <a:rPr lang="en-US" sz="2000" i="1" dirty="0" smtClean="0"/>
              <a:t>	Congress </a:t>
            </a:r>
            <a:r>
              <a:rPr lang="en-US" sz="2000" i="1" dirty="0"/>
              <a:t>Home</a:t>
            </a:r>
            <a:r>
              <a:rPr lang="en-US" sz="2000" dirty="0"/>
              <a:t>. </a:t>
            </a:r>
            <a:r>
              <a:rPr lang="en-US" sz="2000" dirty="0" err="1"/>
              <a:t>N.p</a:t>
            </a:r>
            <a:r>
              <a:rPr lang="en-US" sz="2000" dirty="0"/>
              <a:t>., </a:t>
            </a:r>
            <a:r>
              <a:rPr lang="en-US" sz="2000" dirty="0" err="1"/>
              <a:t>n.d.</a:t>
            </a:r>
            <a:r>
              <a:rPr lang="en-US" sz="2000" dirty="0"/>
              <a:t> Web. 19 Mar. 2014. </a:t>
            </a:r>
          </a:p>
        </p:txBody>
      </p:sp>
    </p:spTree>
    <p:extLst>
      <p:ext uri="{BB962C8B-B14F-4D97-AF65-F5344CB8AC3E}">
        <p14:creationId xmlns:p14="http://schemas.microsoft.com/office/powerpoint/2010/main" val="2178520267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Cited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25112" cy="405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"The National Archives | Exhibitions | Citizenship | 	Struggle for Democracy." </a:t>
            </a:r>
            <a:r>
              <a:rPr lang="en-US" sz="2200" i="1" dirty="0"/>
              <a:t>The National Archives | 	Exhibitions | Citizenship | Struggle for Democracy</a:t>
            </a:r>
            <a:r>
              <a:rPr lang="en-US" sz="2200" dirty="0"/>
              <a:t>. 	</a:t>
            </a:r>
            <a:r>
              <a:rPr lang="en-US" sz="2200" dirty="0" err="1"/>
              <a:t>N.p</a:t>
            </a:r>
            <a:r>
              <a:rPr lang="en-US" sz="2200" dirty="0"/>
              <a:t>., </a:t>
            </a:r>
            <a:r>
              <a:rPr lang="en-US" sz="2200" dirty="0" err="1"/>
              <a:t>n.d.</a:t>
            </a:r>
            <a:r>
              <a:rPr lang="en-US" sz="2200" dirty="0"/>
              <a:t> Web. 17 Mar. 2014.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"</a:t>
            </a:r>
            <a:r>
              <a:rPr lang="en-US" sz="2200" dirty="0" err="1"/>
              <a:t>Peterloo</a:t>
            </a:r>
            <a:r>
              <a:rPr lang="en-US" sz="2200" dirty="0"/>
              <a:t> Massacre." </a:t>
            </a:r>
            <a:r>
              <a:rPr lang="en-US" sz="2200" i="1" dirty="0"/>
              <a:t>Spartacus Educational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</a:t>
            </a:r>
            <a:r>
              <a:rPr lang="en-US" sz="2200" dirty="0" err="1"/>
              <a:t>n.d.</a:t>
            </a:r>
            <a:r>
              <a:rPr lang="en-US" sz="2200" dirty="0"/>
              <a:t> 	Web. 17 Mar. 2014.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"</a:t>
            </a:r>
            <a:r>
              <a:rPr lang="en-US" sz="2200" dirty="0"/>
              <a:t>The </a:t>
            </a:r>
            <a:r>
              <a:rPr lang="en-US" sz="2200" dirty="0" err="1"/>
              <a:t>Peterloo</a:t>
            </a:r>
            <a:r>
              <a:rPr lang="en-US" sz="2200" dirty="0"/>
              <a:t> Massacre Memorial Campaign." </a:t>
            </a:r>
            <a:r>
              <a:rPr lang="en-US" sz="2200" i="1" dirty="0"/>
              <a:t>The </a:t>
            </a:r>
            <a:r>
              <a:rPr lang="en-US" sz="2200" i="1" dirty="0" smtClean="0"/>
              <a:t>	</a:t>
            </a:r>
            <a:r>
              <a:rPr lang="en-US" sz="2200" i="1" dirty="0" err="1" smtClean="0"/>
              <a:t>Peterloo</a:t>
            </a:r>
            <a:r>
              <a:rPr lang="en-US" sz="2200" i="1" dirty="0" smtClean="0"/>
              <a:t> Massacre </a:t>
            </a:r>
            <a:r>
              <a:rPr lang="en-US" sz="2200" i="1" dirty="0"/>
              <a:t>Memorial Campaign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</a:t>
            </a:r>
            <a:r>
              <a:rPr lang="en-US" sz="2200" dirty="0" err="1"/>
              <a:t>n.d.</a:t>
            </a:r>
            <a:r>
              <a:rPr lang="en-US" sz="2200" dirty="0"/>
              <a:t> </a:t>
            </a:r>
            <a:r>
              <a:rPr lang="en-US" sz="2200" dirty="0" smtClean="0"/>
              <a:t>	Web</a:t>
            </a:r>
            <a:r>
              <a:rPr lang="en-US" sz="2200" dirty="0"/>
              <a:t>. 09 Mar. 	2014.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"</a:t>
            </a:r>
            <a:r>
              <a:rPr lang="en-US" sz="2200" dirty="0"/>
              <a:t>Ruth's Adventures In Research." </a:t>
            </a:r>
            <a:r>
              <a:rPr lang="en-US" sz="2200" i="1" dirty="0" err="1"/>
              <a:t>Ruths</a:t>
            </a:r>
            <a:r>
              <a:rPr lang="en-US" sz="2200" i="1" dirty="0"/>
              <a:t> Adventures </a:t>
            </a:r>
            <a:r>
              <a:rPr lang="en-US" sz="2200" i="1" dirty="0" smtClean="0"/>
              <a:t>	In Research</a:t>
            </a:r>
            <a:r>
              <a:rPr lang="en-US" sz="2200" dirty="0"/>
              <a:t>. </a:t>
            </a:r>
            <a:r>
              <a:rPr lang="en-US" sz="2200" dirty="0" err="1"/>
              <a:t>N.p</a:t>
            </a:r>
            <a:r>
              <a:rPr lang="en-US" sz="2200" dirty="0"/>
              <a:t>., </a:t>
            </a:r>
            <a:r>
              <a:rPr lang="en-US" sz="2200" dirty="0" err="1"/>
              <a:t>n.d.</a:t>
            </a:r>
            <a:r>
              <a:rPr lang="en-US" sz="2200" dirty="0"/>
              <a:t> Web. 17 Mar. 2014. </a:t>
            </a:r>
          </a:p>
          <a:p>
            <a:pPr marL="0" indent="0">
              <a:buNone/>
            </a:pPr>
            <a:r>
              <a:rPr lang="en-US" sz="2200" dirty="0"/>
              <a:t>"Spartacus Educational." </a:t>
            </a:r>
            <a:r>
              <a:rPr lang="en-US" sz="2200" i="1" dirty="0" err="1"/>
              <a:t>Peterloo</a:t>
            </a:r>
            <a:r>
              <a:rPr lang="en-US" sz="2200" i="1" dirty="0"/>
              <a:t> Massacre Index</a:t>
            </a:r>
            <a:r>
              <a:rPr lang="en-US" sz="2200" dirty="0"/>
              <a:t>. 	</a:t>
            </a:r>
            <a:r>
              <a:rPr lang="en-US" sz="2200" dirty="0" err="1"/>
              <a:t>N.p</a:t>
            </a:r>
            <a:r>
              <a:rPr lang="en-US" sz="2200" dirty="0"/>
              <a:t>., </a:t>
            </a:r>
            <a:r>
              <a:rPr lang="en-US" sz="2200" dirty="0" err="1" smtClean="0"/>
              <a:t>n.d</a:t>
            </a:r>
            <a:r>
              <a:rPr lang="en-US" sz="2200" dirty="0" err="1"/>
              <a:t>.</a:t>
            </a:r>
            <a:r>
              <a:rPr lang="en-US" sz="2200" dirty="0"/>
              <a:t> Web. 17 Mar. 2014. 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0679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Background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Habeas Corpus – stated that if the culprit’s detention cannot be legally justified, they must be released immediately. Adopted in Britain in 1679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All about the Habeas Corpus: </a:t>
            </a:r>
            <a:r>
              <a:rPr lang="en-US" sz="2000" dirty="0" smtClean="0">
                <a:hlinkClick r:id="rId2"/>
              </a:rPr>
              <a:t>http://www.legislation.gov.uk/aep/Cha2/31/2/contents</a:t>
            </a:r>
            <a:endParaRPr lang="en-US" sz="2000" dirty="0" smtClean="0"/>
          </a:p>
          <a:p>
            <a:r>
              <a:rPr lang="en-US" sz="2000" dirty="0" smtClean="0"/>
              <a:t>Corn Laws – British grain tariffs which raised the price of bread. This benefitted the gentry, but economically strained the middle and lower classes 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More </a:t>
            </a:r>
            <a:r>
              <a:rPr lang="en-US" sz="2000" dirty="0"/>
              <a:t>on the Corn Laws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3"/>
              </a:rPr>
              <a:t>http://www.historyhome.co.uk/peel/cornlaws/aclargue.htm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3476146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25113" cy="92447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Background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125112" cy="4051437"/>
          </a:xfrm>
        </p:spPr>
        <p:txBody>
          <a:bodyPr/>
          <a:lstStyle/>
          <a:p>
            <a:r>
              <a:rPr lang="en-US" sz="2400" dirty="0" smtClean="0"/>
              <a:t>Date: August 9th, 1819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However, the government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protested, claiming that the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gathering was illegal, so the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protestors postponed it to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the 16</a:t>
            </a:r>
            <a:r>
              <a:rPr lang="en-US" sz="2400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. 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68550"/>
            <a:ext cx="3430665" cy="47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357647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Little Background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2819400" cy="2605087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1200" dirty="0" smtClean="0"/>
              <a:t>Location: St. Peter’s Field, Manchester, England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://www.spartacus.schoolnet.co.uk/PRm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181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65382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there?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98964"/>
            <a:ext cx="4419600" cy="3886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60,000 to 80,000 middle to lower class men, women, and children gathered at St. Peter’s Field to peacefully protest for universal suffrage, equal representation in parliament, and reform</a:t>
            </a:r>
          </a:p>
          <a:p>
            <a:r>
              <a:rPr lang="en-US" sz="2400" dirty="0" smtClean="0">
                <a:hlinkClick r:id="rId2"/>
              </a:rPr>
              <a:t>Size of the Crowd at </a:t>
            </a:r>
            <a:r>
              <a:rPr lang="en-US" sz="2400" dirty="0" err="1" smtClean="0">
                <a:hlinkClick r:id="rId2"/>
              </a:rPr>
              <a:t>Peterloo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8128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38798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 What?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543300" cy="3200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Well, the British people could not keep calm, Habeas Corpus had been suspended for the first time ever in 1817!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799"/>
            <a:ext cx="4419600" cy="417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81319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 What?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054384"/>
              </p:ext>
            </p:extLst>
          </p:nvPr>
        </p:nvGraphicFramePr>
        <p:xfrm>
          <a:off x="-685800" y="266700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90500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en-US" sz="2000" dirty="0"/>
              <a:t>Only 3% of the population could </a:t>
            </a:r>
            <a:r>
              <a:rPr lang="en-US" sz="2000" dirty="0" smtClean="0"/>
              <a:t>vote (about 214,000 men)</a:t>
            </a:r>
            <a:endParaRPr lang="en-US" sz="2000" dirty="0"/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en-US" sz="2000" dirty="0"/>
              <a:t>Most men and no women could </a:t>
            </a:r>
            <a:r>
              <a:rPr lang="en-US" sz="2000" dirty="0" smtClean="0"/>
              <a:t>not vote </a:t>
            </a:r>
            <a:r>
              <a:rPr lang="en-US" sz="2000" dirty="0"/>
              <a:t>or hold seats in parliament </a:t>
            </a:r>
          </a:p>
        </p:txBody>
      </p:sp>
    </p:spTree>
    <p:extLst>
      <p:ext uri="{BB962C8B-B14F-4D97-AF65-F5344CB8AC3E}">
        <p14:creationId xmlns:p14="http://schemas.microsoft.com/office/powerpoint/2010/main" val="4174213752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Happened?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6800"/>
            <a:ext cx="4338637" cy="4260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Manchester Magistrates called the Yeomanry Cavalry to stop the protesting citizens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/>
              <a:t>The Cavalry rode in, killing twelve and injuring seven hundred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Deaths at </a:t>
            </a:r>
            <a:r>
              <a:rPr lang="en-US" sz="2400" dirty="0" err="1">
                <a:hlinkClick r:id="rId2"/>
              </a:rPr>
              <a:t>Peterloo</a:t>
            </a:r>
            <a:r>
              <a:rPr lang="en-US" sz="2400" dirty="0"/>
              <a:t>  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Interesting Link to Memorial Page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3886200" cy="2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276600"/>
            <a:ext cx="3352800" cy="295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12717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 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22349"/>
            <a:ext cx="3943557" cy="4051437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people were upset. Hundreds of their own were killed or injured simply for peacefully protesting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Richard </a:t>
            </a:r>
            <a:r>
              <a:rPr lang="en-US" sz="2000" dirty="0" err="1" smtClean="0">
                <a:hlinkClick r:id="rId2"/>
              </a:rPr>
              <a:t>Carlile's</a:t>
            </a:r>
            <a:r>
              <a:rPr lang="en-US" sz="2000" dirty="0" smtClean="0">
                <a:hlinkClick r:id="rId2"/>
              </a:rPr>
              <a:t> Reaction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John </a:t>
            </a:r>
            <a:r>
              <a:rPr lang="en-US" sz="2000" dirty="0" err="1" smtClean="0">
                <a:hlinkClick r:id="rId3"/>
              </a:rPr>
              <a:t>Tyas</a:t>
            </a:r>
            <a:r>
              <a:rPr lang="en-US" sz="2000" dirty="0" smtClean="0">
                <a:hlinkClick r:id="rId3"/>
              </a:rPr>
              <a:t>' Reaction</a:t>
            </a:r>
          </a:p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 </a:t>
            </a:r>
            <a:r>
              <a:rPr lang="en-US" sz="2000" dirty="0" smtClean="0">
                <a:hlinkClick r:id="rId4"/>
              </a:rPr>
              <a:t>Percy Shelley's Poem: </a:t>
            </a:r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The Mask of Anarchy </a:t>
            </a: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743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286000" cy="34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46128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144</TotalTime>
  <Words>372</Words>
  <Application>Microsoft Macintosh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The Peterloo Massacre</vt:lpstr>
      <vt:lpstr>A Little Background </vt:lpstr>
      <vt:lpstr>A Little Background</vt:lpstr>
      <vt:lpstr>A Little Background </vt:lpstr>
      <vt:lpstr>Who was there? </vt:lpstr>
      <vt:lpstr>Reform What? </vt:lpstr>
      <vt:lpstr>Reform What? </vt:lpstr>
      <vt:lpstr>What Happened? </vt:lpstr>
      <vt:lpstr>Reactions </vt:lpstr>
      <vt:lpstr>Reactions </vt:lpstr>
      <vt:lpstr>Why Should We Care?</vt:lpstr>
      <vt:lpstr>Works Cited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Peterloo Massacre</dc:title>
  <dc:creator>Aneesh Gowri</dc:creator>
  <cp:lastModifiedBy>Friedlander, Amy</cp:lastModifiedBy>
  <cp:revision>16</cp:revision>
  <dcterms:created xsi:type="dcterms:W3CDTF">2014-03-19T03:48:26Z</dcterms:created>
  <dcterms:modified xsi:type="dcterms:W3CDTF">2014-03-25T15:55:22Z</dcterms:modified>
</cp:coreProperties>
</file>